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4" r:id="rId5"/>
    <p:sldId id="263" r:id="rId6"/>
    <p:sldId id="270" r:id="rId7"/>
    <p:sldId id="271" r:id="rId8"/>
    <p:sldId id="272" r:id="rId9"/>
    <p:sldId id="273" r:id="rId10"/>
    <p:sldId id="260" r:id="rId11"/>
    <p:sldId id="275" r:id="rId12"/>
    <p:sldId id="27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4" r:id="rId21"/>
    <p:sldId id="283" r:id="rId22"/>
    <p:sldId id="285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8F9E3C-6F82-4856-B356-6AEA6EBE3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9CD54C-A538-494E-9D68-538E4F5E4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BCDF85-71D3-4AAA-BE35-4B23E9F9D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C16790-E58D-485D-903C-9544091D7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77BFBB-FF3C-4AB1-80F8-1B7F8CF45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2214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06A4BD-A104-4DA5-861E-FB08C50CF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454FC5C-EDA2-40CA-A562-AFED93E50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8050F4-0914-42A6-9F6D-991BE1B53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93A8DE-451C-48A8-9FF2-551DEFFA1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CFA7ED-16A4-458A-9D99-E99089840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540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A432E1-4090-4665-8D7E-C8404CE616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F08EE2E-4D98-41E5-8C61-190D1AD2A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A9D0A3-62D2-4E47-A43C-2835E80D1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76BD84-9B9A-4C8C-B86F-471F30EAB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1861072-C024-4322-B937-D9F59C3C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342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4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5E813A-4D98-416E-9209-322A8772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4624F4-5B60-4A6F-B002-14462D8D2C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A907A97-CC56-4AB2-9D38-F02B71DAC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7911E7-FA86-4906-B619-443A2B6F3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BBDDEE-DCA1-4BCE-BDC1-2DFD375ED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24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C15D68-AA3C-4841-89DE-8E164B7F3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9A36309-2D51-4D55-BFED-7E2B8C61F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E006384-F0FB-44B0-A4EE-95475E3C7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234C33-160C-44EE-A6A3-36DB2B4DD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7AC5CC-C203-48AB-A89C-9D310A02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21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FAA27E-8C7B-499F-8DE9-D704AF9AD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017703-9AA5-4CE2-A992-9D5A05293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0314F11-D783-4613-8837-4BF4791614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1428721-1B6F-4088-9494-960BEED97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315E271-64AA-4FDE-9D35-0D6DC393E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FE50F26-45DC-42B6-914B-342847229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367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6222AD-BA34-4826-A4F9-C3F18805E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67C8C4C-86CA-44F9-AF3A-85FE30869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FFF1B32-BC41-40BC-AA84-56E6D8925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4AFA9178-0D17-4019-B50A-E10F64126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4486DBC-C8A6-4B7E-B25D-A3071B0C0C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D0A96F1-A803-4DEB-8504-4192C3FF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90FFEF3-9A62-463B-92BD-DD9CCA43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5DC86E9-52D9-4822-BA24-233F36B26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9680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DFFB67-E458-433E-84B6-102F8B2A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C3CBF2B-E27F-4A36-9EAB-E4A619274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21BDF48-C12F-4C6C-BB7F-E33E7CBEB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ADDC261-9672-49C2-8C12-9D014686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896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2550330-B528-4486-B01B-84DA86680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BBFC3F1-587D-4AEB-918B-539CF3FF7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8C4744-1F89-4FA4-810B-474259C53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210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C94EC9-319F-4136-A075-57661F3EF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A0D654-530C-47A4-BF21-6822E8781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DEF4945-487C-4B91-92BE-0B6B9E4E9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AD0D628-5B89-49AF-960D-281BED27B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6DFD9B-A4CE-45A0-8D9B-6BE1A86E5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37D7EB8-CCC0-4489-87D5-614048A6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63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FBF18B-C06B-46A0-9BA1-90841887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FEE6068-91AF-4AD4-AF7B-E5807840D4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E7F5117-4001-40FA-969A-F27DA6D23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7514C7F-CC47-4367-8B1F-9E05AF7AE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B6ECCB0-A68F-4661-9DC7-3C43054B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31D6FAC-44D6-459D-B7F6-84AC528CB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1773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59A5716-F98B-4F38-9639-5EF735352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A5D0712-7D77-4E77-9C27-A7E2DF3F7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B4E5B4-6B90-4132-A58A-85F14C2B7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D1A87-6DAD-481C-AE9A-6BC2EE5ABEEA}" type="datetimeFigureOut">
              <a:rPr lang="pt-BR" smtClean="0"/>
              <a:t>15/08/2020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A5FAA79-0553-4A35-9F52-4AA09E69E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CFC2C6A-3F71-4E4B-9078-7EB0B5E09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58F7-363E-4689-B634-9808E3F849F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96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9B1C98B6-F335-4DCF-A2CA-8C87AA3676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49" r="13062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FE486B3-6CFE-4616-AD05-3E72A6B9A8F3}"/>
              </a:ext>
            </a:extLst>
          </p:cNvPr>
          <p:cNvSpPr txBox="1"/>
          <p:nvPr/>
        </p:nvSpPr>
        <p:spPr>
          <a:xfrm>
            <a:off x="404553" y="3091928"/>
            <a:ext cx="9078562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>
                <a:latin typeface="+mj-lt"/>
                <a:ea typeface="+mj-ea"/>
                <a:cs typeface="+mj-cs"/>
              </a:rPr>
              <a:t>AULÃO BRASIL      Professor João Filho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62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F6749-EEEC-45EE-8943-D94A718AD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sz="3700" b="1"/>
              <a:t>FICHA DE LEITURA- “TEORIA DO MEDALHÃO”- M. DE ASSIS</a:t>
            </a:r>
            <a:endParaRPr lang="pt-BR" sz="37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28E16AD-FD5D-4C95-8683-0573D3217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 fontScale="47500" lnSpcReduction="20000"/>
          </a:bodyPr>
          <a:lstStyle/>
          <a:p>
            <a:pPr marL="0" indent="0">
              <a:buNone/>
            </a:pPr>
            <a:r>
              <a:rPr lang="pt-BR" sz="4500" dirty="0"/>
              <a:t>TEMPO</a:t>
            </a:r>
          </a:p>
          <a:p>
            <a:pPr marL="0" indent="0">
              <a:buNone/>
            </a:pPr>
            <a:r>
              <a:rPr lang="pt-BR" sz="4500" dirty="0"/>
              <a:t>       *Cronológico e linear</a:t>
            </a:r>
          </a:p>
          <a:p>
            <a:pPr marL="0" indent="0">
              <a:buNone/>
            </a:pPr>
            <a:r>
              <a:rPr lang="pt-BR" sz="4500" dirty="0"/>
              <a:t>       *Lapso temporal de uma hora (das onze à meia-noite)</a:t>
            </a:r>
          </a:p>
          <a:p>
            <a:pPr marL="0" indent="0">
              <a:buNone/>
            </a:pPr>
            <a:r>
              <a:rPr lang="pt-BR" sz="4500" dirty="0"/>
              <a:t>       *Tempo histórico (5 de agosto de 1875)</a:t>
            </a:r>
          </a:p>
          <a:p>
            <a:pPr marL="0" indent="0">
              <a:buNone/>
            </a:pPr>
            <a:r>
              <a:rPr lang="pt-BR" sz="4500" dirty="0"/>
              <a:t>ESPAÇO</a:t>
            </a:r>
          </a:p>
          <a:p>
            <a:pPr marL="0" indent="0">
              <a:buNone/>
            </a:pPr>
            <a:r>
              <a:rPr lang="pt-BR" sz="4500" dirty="0"/>
              <a:t>       *Sala de estar de uma casa burguesa carioca do séc. XIX</a:t>
            </a:r>
          </a:p>
          <a:p>
            <a:pPr marL="0" indent="0">
              <a:buNone/>
            </a:pPr>
            <a:r>
              <a:rPr lang="pt-BR" sz="4500" dirty="0"/>
              <a:t>       *Ambiente íntimo, familiar</a:t>
            </a:r>
          </a:p>
          <a:p>
            <a:pPr marL="0" indent="0">
              <a:buNone/>
            </a:pPr>
            <a:r>
              <a:rPr lang="pt-BR" sz="4500" dirty="0"/>
              <a:t>NARRADOR</a:t>
            </a:r>
          </a:p>
          <a:p>
            <a:pPr marL="0" indent="0">
              <a:buNone/>
            </a:pPr>
            <a:r>
              <a:rPr lang="pt-BR" sz="4500" dirty="0"/>
              <a:t>       *Pela sua natureza dialogal, o conto não apresenta narrador</a:t>
            </a:r>
          </a:p>
          <a:p>
            <a:pPr marL="0" indent="0">
              <a:buNone/>
            </a:pPr>
            <a:r>
              <a:rPr lang="pt-BR" sz="4500" dirty="0"/>
              <a:t>        </a:t>
            </a:r>
          </a:p>
          <a:p>
            <a:pPr marL="0" indent="0">
              <a:buNone/>
            </a:pPr>
            <a:r>
              <a:rPr lang="pt-BR" sz="1500" dirty="0"/>
              <a:t>        </a:t>
            </a:r>
          </a:p>
          <a:p>
            <a:pPr marL="0" indent="0">
              <a:buNone/>
            </a:pPr>
            <a:r>
              <a:rPr lang="pt-BR" sz="1500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837434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CF157C5-282F-4C93-80F7-CCD7F4A43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46694"/>
            <a:ext cx="8416393" cy="1511306"/>
          </a:xfrm>
          <a:custGeom>
            <a:avLst/>
            <a:gdLst>
              <a:gd name="connsiteX0" fmla="*/ 0 w 8416393"/>
              <a:gd name="connsiteY0" fmla="*/ 0 h 1511306"/>
              <a:gd name="connsiteX1" fmla="*/ 239486 w 8416393"/>
              <a:gd name="connsiteY1" fmla="*/ 0 h 1511306"/>
              <a:gd name="connsiteX2" fmla="*/ 1069788 w 8416393"/>
              <a:gd name="connsiteY2" fmla="*/ 0 h 1511306"/>
              <a:gd name="connsiteX3" fmla="*/ 1209568 w 8416393"/>
              <a:gd name="connsiteY3" fmla="*/ 0 h 1511306"/>
              <a:gd name="connsiteX4" fmla="*/ 1309274 w 8416393"/>
              <a:gd name="connsiteY4" fmla="*/ 0 h 1511306"/>
              <a:gd name="connsiteX5" fmla="*/ 2279356 w 8416393"/>
              <a:gd name="connsiteY5" fmla="*/ 0 h 1511306"/>
              <a:gd name="connsiteX6" fmla="*/ 2405743 w 8416393"/>
              <a:gd name="connsiteY6" fmla="*/ 0 h 1511306"/>
              <a:gd name="connsiteX7" fmla="*/ 2801131 w 8416393"/>
              <a:gd name="connsiteY7" fmla="*/ 0 h 1511306"/>
              <a:gd name="connsiteX8" fmla="*/ 3475531 w 8416393"/>
              <a:gd name="connsiteY8" fmla="*/ 0 h 1511306"/>
              <a:gd name="connsiteX9" fmla="*/ 3870919 w 8416393"/>
              <a:gd name="connsiteY9" fmla="*/ 0 h 1511306"/>
              <a:gd name="connsiteX10" fmla="*/ 7346605 w 8416393"/>
              <a:gd name="connsiteY10" fmla="*/ 0 h 1511306"/>
              <a:gd name="connsiteX11" fmla="*/ 8416393 w 8416393"/>
              <a:gd name="connsiteY11" fmla="*/ 0 h 1511306"/>
              <a:gd name="connsiteX12" fmla="*/ 7718776 w 8416393"/>
              <a:gd name="connsiteY12" fmla="*/ 1511301 h 1511306"/>
              <a:gd name="connsiteX13" fmla="*/ 6648988 w 8416393"/>
              <a:gd name="connsiteY13" fmla="*/ 1511301 h 1511306"/>
              <a:gd name="connsiteX14" fmla="*/ 3870920 w 8416393"/>
              <a:gd name="connsiteY14" fmla="*/ 1511301 h 1511306"/>
              <a:gd name="connsiteX15" fmla="*/ 3870920 w 8416393"/>
              <a:gd name="connsiteY15" fmla="*/ 1511304 h 1511306"/>
              <a:gd name="connsiteX16" fmla="*/ 3475531 w 8416393"/>
              <a:gd name="connsiteY16" fmla="*/ 1511304 h 1511306"/>
              <a:gd name="connsiteX17" fmla="*/ 3475531 w 8416393"/>
              <a:gd name="connsiteY17" fmla="*/ 1511306 h 1511306"/>
              <a:gd name="connsiteX18" fmla="*/ 2405743 w 8416393"/>
              <a:gd name="connsiteY18" fmla="*/ 1511306 h 1511306"/>
              <a:gd name="connsiteX19" fmla="*/ 2403199 w 8416393"/>
              <a:gd name="connsiteY19" fmla="*/ 1511306 h 1511306"/>
              <a:gd name="connsiteX20" fmla="*/ 2288996 w 8416393"/>
              <a:gd name="connsiteY20" fmla="*/ 1511306 h 1511306"/>
              <a:gd name="connsiteX21" fmla="*/ 2279356 w 8416393"/>
              <a:gd name="connsiteY21" fmla="*/ 1511306 h 1511306"/>
              <a:gd name="connsiteX22" fmla="*/ 1333411 w 8416393"/>
              <a:gd name="connsiteY22" fmla="*/ 1511306 h 1511306"/>
              <a:gd name="connsiteX23" fmla="*/ 1309274 w 8416393"/>
              <a:gd name="connsiteY23" fmla="*/ 1511306 h 1511306"/>
              <a:gd name="connsiteX24" fmla="*/ 1219208 w 8416393"/>
              <a:gd name="connsiteY24" fmla="*/ 1511306 h 1511306"/>
              <a:gd name="connsiteX25" fmla="*/ 1209568 w 8416393"/>
              <a:gd name="connsiteY25" fmla="*/ 1511306 h 1511306"/>
              <a:gd name="connsiteX26" fmla="*/ 1069788 w 8416393"/>
              <a:gd name="connsiteY26" fmla="*/ 1511306 h 1511306"/>
              <a:gd name="connsiteX27" fmla="*/ 239486 w 8416393"/>
              <a:gd name="connsiteY27" fmla="*/ 1511306 h 1511306"/>
              <a:gd name="connsiteX28" fmla="*/ 0 w 8416393"/>
              <a:gd name="connsiteY28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416393" h="1511306">
                <a:moveTo>
                  <a:pt x="0" y="0"/>
                </a:moveTo>
                <a:lnTo>
                  <a:pt x="239486" y="0"/>
                </a:lnTo>
                <a:lnTo>
                  <a:pt x="1069788" y="0"/>
                </a:lnTo>
                <a:lnTo>
                  <a:pt x="1209568" y="0"/>
                </a:lnTo>
                <a:lnTo>
                  <a:pt x="1309274" y="0"/>
                </a:lnTo>
                <a:lnTo>
                  <a:pt x="2279356" y="0"/>
                </a:lnTo>
                <a:lnTo>
                  <a:pt x="2405743" y="0"/>
                </a:lnTo>
                <a:lnTo>
                  <a:pt x="2801131" y="0"/>
                </a:lnTo>
                <a:lnTo>
                  <a:pt x="3475531" y="0"/>
                </a:lnTo>
                <a:lnTo>
                  <a:pt x="3870919" y="0"/>
                </a:lnTo>
                <a:lnTo>
                  <a:pt x="7346605" y="0"/>
                </a:lnTo>
                <a:lnTo>
                  <a:pt x="8416393" y="0"/>
                </a:lnTo>
                <a:lnTo>
                  <a:pt x="7718776" y="1511301"/>
                </a:lnTo>
                <a:lnTo>
                  <a:pt x="6648988" y="1511301"/>
                </a:lnTo>
                <a:lnTo>
                  <a:pt x="3870920" y="1511301"/>
                </a:lnTo>
                <a:lnTo>
                  <a:pt x="3870920" y="1511304"/>
                </a:lnTo>
                <a:lnTo>
                  <a:pt x="3475531" y="1511304"/>
                </a:lnTo>
                <a:lnTo>
                  <a:pt x="3475531" y="1511306"/>
                </a:lnTo>
                <a:lnTo>
                  <a:pt x="2405743" y="1511306"/>
                </a:lnTo>
                <a:lnTo>
                  <a:pt x="2403199" y="1511306"/>
                </a:lnTo>
                <a:lnTo>
                  <a:pt x="2288996" y="1511306"/>
                </a:lnTo>
                <a:lnTo>
                  <a:pt x="2279356" y="1511306"/>
                </a:lnTo>
                <a:lnTo>
                  <a:pt x="1333411" y="1511306"/>
                </a:lnTo>
                <a:lnTo>
                  <a:pt x="1309274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106978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AE017D2-3634-467B-95C8-8E080562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9884"/>
            <a:ext cx="6754845" cy="1096331"/>
          </a:xfrm>
        </p:spPr>
        <p:txBody>
          <a:bodyPr>
            <a:normAutofit/>
          </a:bodyPr>
          <a:lstStyle/>
          <a:p>
            <a:endParaRPr lang="pt-BR" sz="4000">
              <a:solidFill>
                <a:srgbClr val="303030"/>
              </a:solidFill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DC89A76-8C25-4B5E-844C-A92AEA867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731520"/>
            <a:ext cx="10701507" cy="425413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400" b="1" dirty="0">
                <a:latin typeface="Bell MT" panose="02020503060305020303" pitchFamily="18" charset="0"/>
              </a:rPr>
              <a:t>ASPECTOS RELEVANTES DO CONTO “TEORIA DO MEDALHÃO”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4A9C5F1-B76A-4908-9A82-8F1CD0FB5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01743" y="5346700"/>
            <a:ext cx="4290257" cy="1511301"/>
          </a:xfrm>
          <a:custGeom>
            <a:avLst/>
            <a:gdLst>
              <a:gd name="connsiteX0" fmla="*/ 697617 w 4290257"/>
              <a:gd name="connsiteY0" fmla="*/ 0 h 1511301"/>
              <a:gd name="connsiteX1" fmla="*/ 4290257 w 4290257"/>
              <a:gd name="connsiteY1" fmla="*/ 0 h 1511301"/>
              <a:gd name="connsiteX2" fmla="*/ 4290257 w 4290257"/>
              <a:gd name="connsiteY2" fmla="*/ 1511301 h 1511301"/>
              <a:gd name="connsiteX3" fmla="*/ 2525897 w 4290257"/>
              <a:gd name="connsiteY3" fmla="*/ 1511301 h 1511301"/>
              <a:gd name="connsiteX4" fmla="*/ 0 w 4290257"/>
              <a:gd name="connsiteY4" fmla="*/ 1511301 h 1511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0257" h="1511301">
                <a:moveTo>
                  <a:pt x="697617" y="0"/>
                </a:moveTo>
                <a:lnTo>
                  <a:pt x="4290257" y="0"/>
                </a:lnTo>
                <a:lnTo>
                  <a:pt x="4290257" y="1511301"/>
                </a:lnTo>
                <a:lnTo>
                  <a:pt x="2525897" y="1511301"/>
                </a:lnTo>
                <a:lnTo>
                  <a:pt x="0" y="1511301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185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1F396E-2CC2-4E63-A082-2100ECB3D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600" b="1" dirty="0"/>
              <a:t>1)ALTERNÂNCIA NO USO DAS PESSOAS DO DISCURSO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5B6EBA9C-4249-4E4D-8D01-2E291D271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789" y="1562470"/>
            <a:ext cx="6791417" cy="4195996"/>
          </a:xfrm>
        </p:spPr>
      </p:pic>
    </p:spTree>
    <p:extLst>
      <p:ext uri="{BB962C8B-B14F-4D97-AF65-F5344CB8AC3E}">
        <p14:creationId xmlns:p14="http://schemas.microsoft.com/office/powerpoint/2010/main" val="2510743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25704A-6FC5-43A0-AD55-23766B8DE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2)IMPERATIVO VERBAL E ESTOICISMO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3A09491B-E4AC-4B6E-8455-AB5A47183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421" y="1899821"/>
            <a:ext cx="10368379" cy="4593053"/>
          </a:xfrm>
        </p:spPr>
      </p:pic>
    </p:spTree>
    <p:extLst>
      <p:ext uri="{BB962C8B-B14F-4D97-AF65-F5344CB8AC3E}">
        <p14:creationId xmlns:p14="http://schemas.microsoft.com/office/powerpoint/2010/main" val="90475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FA2AC0-702D-4E22-9D18-001F7367D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3)PROJEÇÃO PATERNA E “TRANSFERÊNCIA”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929AB5AE-7BAF-41A0-BF5B-4049A919F5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5521" y="1917577"/>
            <a:ext cx="10515599" cy="4252404"/>
          </a:xfrm>
        </p:spPr>
      </p:pic>
    </p:spTree>
    <p:extLst>
      <p:ext uri="{BB962C8B-B14F-4D97-AF65-F5344CB8AC3E}">
        <p14:creationId xmlns:p14="http://schemas.microsoft.com/office/powerpoint/2010/main" val="3065850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F9F65-CBCF-45E6-94AA-BF7F7D455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/>
              <a:t>4)AS ETAPAS PARA TORNAR-SE UM “MEDALHÃO”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C7BF611F-1B3D-42A6-8206-FF339308F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46555"/>
            <a:ext cx="10515600" cy="4580878"/>
          </a:xfrm>
        </p:spPr>
      </p:pic>
    </p:spTree>
    <p:extLst>
      <p:ext uri="{BB962C8B-B14F-4D97-AF65-F5344CB8AC3E}">
        <p14:creationId xmlns:p14="http://schemas.microsoft.com/office/powerpoint/2010/main" val="3826933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130B80-CF7B-4BCB-B528-BF8F13B8E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006" y="365125"/>
            <a:ext cx="10918794" cy="1325563"/>
          </a:xfrm>
        </p:spPr>
        <p:txBody>
          <a:bodyPr/>
          <a:lstStyle/>
          <a:p>
            <a:r>
              <a:rPr lang="pt-BR" b="1" dirty="0"/>
              <a:t>5)A “INÓPIA MENTAL” DO FUTURO MEDALHÃO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EC4D3A21-C15A-4D2F-9A58-B12F9CA4A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84411"/>
            <a:ext cx="10515600" cy="4708463"/>
          </a:xfrm>
        </p:spPr>
      </p:pic>
    </p:spTree>
    <p:extLst>
      <p:ext uri="{BB962C8B-B14F-4D97-AF65-F5344CB8AC3E}">
        <p14:creationId xmlns:p14="http://schemas.microsoft.com/office/powerpoint/2010/main" val="3534276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26AB06-2961-4DAD-9E2A-6730F32F9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6)METALINGUAGEM E INTERTEXTUALIDADE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FD28B72C-24B2-4DE6-92C6-558E8D6A42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21762"/>
            <a:ext cx="10515600" cy="3817399"/>
          </a:xfrm>
        </p:spPr>
      </p:pic>
    </p:spTree>
    <p:extLst>
      <p:ext uri="{BB962C8B-B14F-4D97-AF65-F5344CB8AC3E}">
        <p14:creationId xmlns:p14="http://schemas.microsoft.com/office/powerpoint/2010/main" val="2411057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4FB3C-5B4E-454E-BF35-CEA790F6F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/>
              <a:t>7) CRÍTICA AOS EXCESSOS DO “CIENTIFICISMO”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FAACCD32-3165-4EE3-A064-67808080F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8800"/>
            <a:ext cx="10515600" cy="3764132"/>
          </a:xfrm>
        </p:spPr>
      </p:pic>
    </p:spTree>
    <p:extLst>
      <p:ext uri="{BB962C8B-B14F-4D97-AF65-F5344CB8AC3E}">
        <p14:creationId xmlns:p14="http://schemas.microsoft.com/office/powerpoint/2010/main" val="565897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36C819-DFB9-4E52-AF0E-94739EC55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/>
              <a:t>8) A BUSCA DO MEDALHÃO POR PUBLICIDADE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7A3502BE-57E8-48D7-BFEE-2293835F0B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7565" y="1500326"/>
            <a:ext cx="9072979" cy="4500979"/>
          </a:xfrm>
        </p:spPr>
      </p:pic>
    </p:spTree>
    <p:extLst>
      <p:ext uri="{BB962C8B-B14F-4D97-AF65-F5344CB8AC3E}">
        <p14:creationId xmlns:p14="http://schemas.microsoft.com/office/powerpoint/2010/main" val="843615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AF7113-BAB2-4A74-8E27-7FB834D32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sz="3700" b="1"/>
              <a:t>ASPECTOS RELEVANTES DA PROVA DO ITA 2020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BDF31F-3927-44F9-85BD-5B3C540BD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r>
              <a:rPr lang="pt-BR" sz="2000"/>
              <a:t>Abordagem integral das obras indicadas(O Alienista, S. Bernardo, A Hora... )</a:t>
            </a:r>
          </a:p>
          <a:p>
            <a:r>
              <a:rPr lang="pt-BR" sz="2000"/>
              <a:t>Gêneros narrativos (conto, romance, novela,...)</a:t>
            </a:r>
          </a:p>
          <a:p>
            <a:r>
              <a:rPr lang="pt-BR" sz="2000"/>
              <a:t>Elementos da narração(enredo, personagem, tempo, espaço, narrador)</a:t>
            </a:r>
          </a:p>
          <a:p>
            <a:r>
              <a:rPr lang="pt-BR" sz="2000"/>
              <a:t>Tipologia do discurso narrativo (direto, indireto, indireto livre)</a:t>
            </a:r>
          </a:p>
          <a:p>
            <a:r>
              <a:rPr lang="pt-BR" sz="2000"/>
              <a:t>Interpretação textual (fragmentos presentes para leitura)</a:t>
            </a:r>
          </a:p>
          <a:p>
            <a:r>
              <a:rPr lang="pt-BR" sz="2000"/>
              <a:t>Conhecimento da obra (elementos intrínsecos)</a:t>
            </a:r>
          </a:p>
          <a:p>
            <a:r>
              <a:rPr lang="pt-BR" sz="2000"/>
              <a:t>Aspectos intertextuais e comparativos</a:t>
            </a:r>
          </a:p>
          <a:p>
            <a:r>
              <a:rPr lang="pt-BR" sz="2000"/>
              <a:t>Prova com distratores (assinale a incorreta, não é correto afirmar,...)</a:t>
            </a:r>
          </a:p>
          <a:p>
            <a:r>
              <a:rPr lang="pt-BR" sz="2000"/>
              <a:t>Prova coesa(uma parte pode ajudar em outra)</a:t>
            </a:r>
          </a:p>
          <a:p>
            <a:r>
              <a:rPr lang="pt-BR" sz="2000"/>
              <a:t>Aspectos gramaticais(vocabulário, semântica, conectores,...)</a:t>
            </a:r>
          </a:p>
          <a:p>
            <a:endParaRPr lang="pt-BR" sz="2000"/>
          </a:p>
          <a:p>
            <a:endParaRPr lang="pt-BR" sz="2000"/>
          </a:p>
          <a:p>
            <a:endParaRPr lang="pt-BR" sz="2000"/>
          </a:p>
          <a:p>
            <a:endParaRPr lang="pt-BR" sz="2000"/>
          </a:p>
          <a:p>
            <a:endParaRPr lang="pt-BR" sz="2000"/>
          </a:p>
          <a:p>
            <a:endParaRPr lang="pt-BR" sz="2000"/>
          </a:p>
        </p:txBody>
      </p:sp>
    </p:spTree>
    <p:extLst>
      <p:ext uri="{BB962C8B-B14F-4D97-AF65-F5344CB8AC3E}">
        <p14:creationId xmlns:p14="http://schemas.microsoft.com/office/powerpoint/2010/main" val="12687231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7F55FF-0AF8-43F0-BD18-E54ABDF5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9) A LAPIDADA LINGUAGEM MACHADIANA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7FB11A08-0A4C-49E2-A3EB-DAE4B6B002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599" y="2299316"/>
            <a:ext cx="10031767" cy="3417903"/>
          </a:xfrm>
        </p:spPr>
      </p:pic>
    </p:spTree>
    <p:extLst>
      <p:ext uri="{BB962C8B-B14F-4D97-AF65-F5344CB8AC3E}">
        <p14:creationId xmlns:p14="http://schemas.microsoft.com/office/powerpoint/2010/main" val="2447109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D607AF-BF7E-46BC-9075-C409BDD8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672"/>
            <a:ext cx="10515600" cy="1325563"/>
          </a:xfrm>
        </p:spPr>
        <p:txBody>
          <a:bodyPr/>
          <a:lstStyle/>
          <a:p>
            <a:r>
              <a:rPr lang="pt-BR" b="1" dirty="0"/>
              <a:t>10) A IRONIA E O HUMOR COMO  CRÍTICA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608F39D7-83E4-4C38-AA58-23D5B5CB4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5936" y="1263928"/>
            <a:ext cx="8957569" cy="5228947"/>
          </a:xfrm>
        </p:spPr>
      </p:pic>
    </p:spTree>
    <p:extLst>
      <p:ext uri="{BB962C8B-B14F-4D97-AF65-F5344CB8AC3E}">
        <p14:creationId xmlns:p14="http://schemas.microsoft.com/office/powerpoint/2010/main" val="1807524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BDF341-D47E-42F6-B2D7-B3618122C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AEE44A27-C5C8-40E7-838D-93A270747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0924" y="1690688"/>
            <a:ext cx="6541575" cy="1780186"/>
          </a:xfr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B7E80BFD-CBEB-43D0-A8F7-1AD912ED4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088" y="4248118"/>
            <a:ext cx="5889246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4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5F6749-EEEC-45EE-8943-D94A718AD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5" y="4522156"/>
            <a:ext cx="5609222" cy="1363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Obras indicadas para o vestibular ITA 2021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FA766D-3260-4E0A-9E7F-A2C93DFF19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6518"/>
            <a:ext cx="4100079" cy="6194580"/>
          </a:xfrm>
          <a:custGeom>
            <a:avLst/>
            <a:gdLst>
              <a:gd name="connsiteX0" fmla="*/ 1002789 w 4100079"/>
              <a:gd name="connsiteY0" fmla="*/ 0 h 6194580"/>
              <a:gd name="connsiteX1" fmla="*/ 4100079 w 4100079"/>
              <a:gd name="connsiteY1" fmla="*/ 3097290 h 6194580"/>
              <a:gd name="connsiteX2" fmla="*/ 1002789 w 4100079"/>
              <a:gd name="connsiteY2" fmla="*/ 6194580 h 6194580"/>
              <a:gd name="connsiteX3" fmla="*/ 81750 w 4100079"/>
              <a:gd name="connsiteY3" fmla="*/ 6055332 h 6194580"/>
              <a:gd name="connsiteX4" fmla="*/ 0 w 4100079"/>
              <a:gd name="connsiteY4" fmla="*/ 6025411 h 6194580"/>
              <a:gd name="connsiteX5" fmla="*/ 0 w 4100079"/>
              <a:gd name="connsiteY5" fmla="*/ 169169 h 6194580"/>
              <a:gd name="connsiteX6" fmla="*/ 81750 w 4100079"/>
              <a:gd name="connsiteY6" fmla="*/ 139248 h 6194580"/>
              <a:gd name="connsiteX7" fmla="*/ 1002789 w 4100079"/>
              <a:gd name="connsiteY7" fmla="*/ 0 h 6194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0079" h="6194580">
                <a:moveTo>
                  <a:pt x="1002789" y="0"/>
                </a:moveTo>
                <a:cubicBezTo>
                  <a:pt x="2713375" y="0"/>
                  <a:pt x="4100079" y="1386704"/>
                  <a:pt x="4100079" y="3097290"/>
                </a:cubicBezTo>
                <a:cubicBezTo>
                  <a:pt x="4100079" y="4807876"/>
                  <a:pt x="2713375" y="6194580"/>
                  <a:pt x="1002789" y="6194580"/>
                </a:cubicBezTo>
                <a:cubicBezTo>
                  <a:pt x="682054" y="6194580"/>
                  <a:pt x="372706" y="6145829"/>
                  <a:pt x="81750" y="6055332"/>
                </a:cubicBezTo>
                <a:lnTo>
                  <a:pt x="0" y="6025411"/>
                </a:lnTo>
                <a:lnTo>
                  <a:pt x="0" y="169169"/>
                </a:lnTo>
                <a:lnTo>
                  <a:pt x="81750" y="139248"/>
                </a:lnTo>
                <a:cubicBezTo>
                  <a:pt x="372706" y="48751"/>
                  <a:pt x="682054" y="0"/>
                  <a:pt x="100278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:a16="http://schemas.microsoft.com/office/drawing/2014/main" id="{580E319B-0C38-4E1B-979F-1E2FF97BF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534"/>
          <a:stretch/>
        </p:blipFill>
        <p:spPr>
          <a:xfrm>
            <a:off x="20" y="413156"/>
            <a:ext cx="3933420" cy="5861304"/>
          </a:xfrm>
          <a:custGeom>
            <a:avLst/>
            <a:gdLst/>
            <a:ahLst/>
            <a:cxnLst/>
            <a:rect l="l" t="t" r="r" b="b"/>
            <a:pathLst>
              <a:path w="3933440" h="5861304">
                <a:moveTo>
                  <a:pt x="1002788" y="0"/>
                </a:moveTo>
                <a:cubicBezTo>
                  <a:pt x="2621342" y="0"/>
                  <a:pt x="3933440" y="1312098"/>
                  <a:pt x="3933440" y="2930652"/>
                </a:cubicBezTo>
                <a:cubicBezTo>
                  <a:pt x="3933440" y="4549206"/>
                  <a:pt x="2621342" y="5861304"/>
                  <a:pt x="1002788" y="5861304"/>
                </a:cubicBezTo>
                <a:cubicBezTo>
                  <a:pt x="699309" y="5861304"/>
                  <a:pt x="406604" y="5815176"/>
                  <a:pt x="131302" y="5729548"/>
                </a:cubicBezTo>
                <a:lnTo>
                  <a:pt x="0" y="5681491"/>
                </a:lnTo>
                <a:lnTo>
                  <a:pt x="0" y="179814"/>
                </a:lnTo>
                <a:lnTo>
                  <a:pt x="131302" y="131756"/>
                </a:lnTo>
                <a:cubicBezTo>
                  <a:pt x="406604" y="46129"/>
                  <a:pt x="699309" y="0"/>
                  <a:pt x="1002788" y="0"/>
                </a:cubicBezTo>
                <a:close/>
              </a:path>
            </a:pathLst>
          </a:cu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B435A06-5FFD-4CF8-BE06-3796EC4200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53543" y="0"/>
            <a:ext cx="3566160" cy="3159748"/>
          </a:xfrm>
          <a:custGeom>
            <a:avLst/>
            <a:gdLst>
              <a:gd name="connsiteX0" fmla="*/ 649888 w 3566160"/>
              <a:gd name="connsiteY0" fmla="*/ 0 h 3159748"/>
              <a:gd name="connsiteX1" fmla="*/ 2916273 w 3566160"/>
              <a:gd name="connsiteY1" fmla="*/ 0 h 3159748"/>
              <a:gd name="connsiteX2" fmla="*/ 2917285 w 3566160"/>
              <a:gd name="connsiteY2" fmla="*/ 757 h 3159748"/>
              <a:gd name="connsiteX3" fmla="*/ 3566160 w 3566160"/>
              <a:gd name="connsiteY3" fmla="*/ 1376668 h 3159748"/>
              <a:gd name="connsiteX4" fmla="*/ 1783080 w 3566160"/>
              <a:gd name="connsiteY4" fmla="*/ 3159748 h 3159748"/>
              <a:gd name="connsiteX5" fmla="*/ 0 w 3566160"/>
              <a:gd name="connsiteY5" fmla="*/ 1376668 h 3159748"/>
              <a:gd name="connsiteX6" fmla="*/ 648876 w 3566160"/>
              <a:gd name="connsiteY6" fmla="*/ 757 h 315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66160" h="3159748">
                <a:moveTo>
                  <a:pt x="649888" y="0"/>
                </a:moveTo>
                <a:lnTo>
                  <a:pt x="2916273" y="0"/>
                </a:lnTo>
                <a:lnTo>
                  <a:pt x="2917285" y="757"/>
                </a:lnTo>
                <a:cubicBezTo>
                  <a:pt x="3313569" y="327800"/>
                  <a:pt x="3566160" y="822736"/>
                  <a:pt x="3566160" y="1376668"/>
                </a:cubicBezTo>
                <a:cubicBezTo>
                  <a:pt x="3566160" y="2361436"/>
                  <a:pt x="2767848" y="3159748"/>
                  <a:pt x="1783080" y="3159748"/>
                </a:cubicBezTo>
                <a:cubicBezTo>
                  <a:pt x="798312" y="3159748"/>
                  <a:pt x="0" y="2361436"/>
                  <a:pt x="0" y="1376668"/>
                </a:cubicBezTo>
                <a:cubicBezTo>
                  <a:pt x="0" y="822736"/>
                  <a:pt x="252591" y="327800"/>
                  <a:pt x="648876" y="7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A0F5113-3582-4B22-9AA7-9D613EBA31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864" b="5815"/>
          <a:stretch/>
        </p:blipFill>
        <p:spPr>
          <a:xfrm>
            <a:off x="4518135" y="10"/>
            <a:ext cx="3236976" cy="2995146"/>
          </a:xfrm>
          <a:custGeom>
            <a:avLst/>
            <a:gdLst/>
            <a:ahLst/>
            <a:cxnLst/>
            <a:rect l="l" t="t" r="r" b="b"/>
            <a:pathLst>
              <a:path w="3236976" h="2995156">
                <a:moveTo>
                  <a:pt x="770517" y="0"/>
                </a:moveTo>
                <a:lnTo>
                  <a:pt x="2466460" y="0"/>
                </a:lnTo>
                <a:lnTo>
                  <a:pt x="2523400" y="34592"/>
                </a:lnTo>
                <a:cubicBezTo>
                  <a:pt x="2953921" y="325446"/>
                  <a:pt x="3236976" y="818002"/>
                  <a:pt x="3236976" y="1376668"/>
                </a:cubicBezTo>
                <a:cubicBezTo>
                  <a:pt x="3236976" y="2270534"/>
                  <a:pt x="2512354" y="2995156"/>
                  <a:pt x="1618488" y="2995156"/>
                </a:cubicBezTo>
                <a:cubicBezTo>
                  <a:pt x="724622" y="2995156"/>
                  <a:pt x="0" y="2270534"/>
                  <a:pt x="0" y="1376668"/>
                </a:cubicBezTo>
                <a:cubicBezTo>
                  <a:pt x="0" y="818002"/>
                  <a:pt x="283056" y="325446"/>
                  <a:pt x="713576" y="34592"/>
                </a:cubicBezTo>
                <a:close/>
              </a:path>
            </a:pathLst>
          </a:cu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E10DA6E-C3FF-4539-BF84-4775BB7EC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4396" y="2042"/>
            <a:ext cx="3387604" cy="4183848"/>
          </a:xfrm>
          <a:custGeom>
            <a:avLst/>
            <a:gdLst>
              <a:gd name="connsiteX0" fmla="*/ 420128 w 3387604"/>
              <a:gd name="connsiteY0" fmla="*/ 0 h 4183848"/>
              <a:gd name="connsiteX1" fmla="*/ 3387604 w 3387604"/>
              <a:gd name="connsiteY1" fmla="*/ 0 h 4183848"/>
              <a:gd name="connsiteX2" fmla="*/ 3387604 w 3387604"/>
              <a:gd name="connsiteY2" fmla="*/ 4101530 h 4183848"/>
              <a:gd name="connsiteX3" fmla="*/ 3283372 w 3387604"/>
              <a:gd name="connsiteY3" fmla="*/ 4128330 h 4183848"/>
              <a:gd name="connsiteX4" fmla="*/ 2732648 w 3387604"/>
              <a:gd name="connsiteY4" fmla="*/ 4183848 h 4183848"/>
              <a:gd name="connsiteX5" fmla="*/ 0 w 3387604"/>
              <a:gd name="connsiteY5" fmla="*/ 1451200 h 4183848"/>
              <a:gd name="connsiteX6" fmla="*/ 329816 w 3387604"/>
              <a:gd name="connsiteY6" fmla="*/ 148658 h 418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604" h="4183848">
                <a:moveTo>
                  <a:pt x="420128" y="0"/>
                </a:moveTo>
                <a:lnTo>
                  <a:pt x="3387604" y="0"/>
                </a:lnTo>
                <a:lnTo>
                  <a:pt x="3387604" y="4101530"/>
                </a:lnTo>
                <a:lnTo>
                  <a:pt x="3283372" y="4128330"/>
                </a:lnTo>
                <a:cubicBezTo>
                  <a:pt x="3105483" y="4164732"/>
                  <a:pt x="2921298" y="4183848"/>
                  <a:pt x="2732648" y="4183848"/>
                </a:cubicBezTo>
                <a:cubicBezTo>
                  <a:pt x="1223448" y="4183848"/>
                  <a:pt x="0" y="2960400"/>
                  <a:pt x="0" y="1451200"/>
                </a:cubicBezTo>
                <a:cubicBezTo>
                  <a:pt x="0" y="979575"/>
                  <a:pt x="119477" y="535856"/>
                  <a:pt x="329816" y="14865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F6FC0CE-2A16-4881-8F10-AE0A63EF41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7" r="-4" b="16547"/>
          <a:stretch/>
        </p:blipFill>
        <p:spPr>
          <a:xfrm>
            <a:off x="8967592" y="2042"/>
            <a:ext cx="3224421" cy="4020664"/>
          </a:xfrm>
          <a:custGeom>
            <a:avLst/>
            <a:gdLst/>
            <a:ahLst/>
            <a:cxnLst/>
            <a:rect l="l" t="t" r="r" b="b"/>
            <a:pathLst>
              <a:path w="3224421" h="4020664">
                <a:moveTo>
                  <a:pt x="449733" y="0"/>
                </a:moveTo>
                <a:lnTo>
                  <a:pt x="3224421" y="0"/>
                </a:lnTo>
                <a:lnTo>
                  <a:pt x="3224421" y="3933205"/>
                </a:lnTo>
                <a:lnTo>
                  <a:pt x="3087301" y="3968462"/>
                </a:lnTo>
                <a:cubicBezTo>
                  <a:pt x="2920035" y="4002689"/>
                  <a:pt x="2746849" y="4020664"/>
                  <a:pt x="2569464" y="4020664"/>
                </a:cubicBezTo>
                <a:cubicBezTo>
                  <a:pt x="1150388" y="4020664"/>
                  <a:pt x="0" y="2870276"/>
                  <a:pt x="0" y="1451200"/>
                </a:cubicBezTo>
                <a:cubicBezTo>
                  <a:pt x="0" y="919047"/>
                  <a:pt x="161773" y="424677"/>
                  <a:pt x="438824" y="1458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0461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E16B28-A704-4E42-AD2F-AA6E9908C32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653363" y="365760"/>
            <a:ext cx="9367203" cy="11887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AS NARRATIVAS DE FICÇÃO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BC8F18-A7F7-436F-91BB-5F61CC8A7CF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53363" y="2176272"/>
            <a:ext cx="9367204" cy="40416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/>
            <a:endParaRPr lang="en-US" sz="2200" b="1"/>
          </a:p>
          <a:p>
            <a:pPr marL="0"/>
            <a:r>
              <a:rPr lang="en-US" sz="2200" b="1"/>
              <a:t>CONTO</a:t>
            </a:r>
            <a:r>
              <a:rPr lang="en-US" sz="2200"/>
              <a:t>- CURTA EXTENSÃO E UNIDADE DRAMÁTICA</a:t>
            </a:r>
            <a:r>
              <a:rPr lang="en-US" sz="2200" b="1"/>
              <a:t>(ENREDO EPISÓDICO)</a:t>
            </a:r>
          </a:p>
          <a:p>
            <a:pPr marL="0"/>
            <a:endParaRPr lang="en-US" sz="2200"/>
          </a:p>
          <a:p>
            <a:pPr marL="0"/>
            <a:endParaRPr lang="en-US" sz="2200"/>
          </a:p>
          <a:p>
            <a:pPr marL="0"/>
            <a:r>
              <a:rPr lang="en-US" sz="2200" b="1"/>
              <a:t>NOVELA</a:t>
            </a:r>
            <a:r>
              <a:rPr lang="en-US" sz="2200"/>
              <a:t>- MÉDIA EXTENSÃO E SUCESSIVIDADE DRAMÁTICA</a:t>
            </a:r>
            <a:r>
              <a:rPr lang="en-US" sz="2200" b="1"/>
              <a:t>(SEQUÊNCIA DE AÇÕES)</a:t>
            </a:r>
          </a:p>
          <a:p>
            <a:pPr marL="0"/>
            <a:endParaRPr lang="en-US" sz="2200"/>
          </a:p>
          <a:p>
            <a:pPr marL="0"/>
            <a:endParaRPr lang="en-US" sz="2200"/>
          </a:p>
          <a:p>
            <a:pPr marL="0"/>
            <a:r>
              <a:rPr lang="en-US" sz="2200" b="1"/>
              <a:t>ROMANCE</a:t>
            </a:r>
            <a:r>
              <a:rPr lang="en-US" sz="2200"/>
              <a:t>- LONGA EXTENSÃO E SIMULTANEIDADE DRAMÁTICA</a:t>
            </a:r>
            <a:r>
              <a:rPr lang="en-US" sz="2200" b="1"/>
              <a:t>(TRAMAS PARALELAS OU ENTRELAÇADAS)</a:t>
            </a:r>
          </a:p>
        </p:txBody>
      </p:sp>
    </p:spTree>
    <p:extLst>
      <p:ext uri="{BB962C8B-B14F-4D97-AF65-F5344CB8AC3E}">
        <p14:creationId xmlns:p14="http://schemas.microsoft.com/office/powerpoint/2010/main" val="200992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5FD77BB-32FA-4997-A285-0D82FB63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9" y="507456"/>
            <a:ext cx="10674348" cy="823912"/>
          </a:xfrm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rgbClr val="002060"/>
                </a:solidFill>
              </a:rPr>
              <a:t>FAZENDO FICHAS DE LEITURA E MAPAS MENTAIS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A234461-4500-4EAF-8100-266B68D3D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0426" y="1940235"/>
            <a:ext cx="5157787" cy="823913"/>
          </a:xfrm>
        </p:spPr>
        <p:txBody>
          <a:bodyPr>
            <a:normAutofit/>
          </a:bodyPr>
          <a:lstStyle/>
          <a:p>
            <a:r>
              <a:rPr lang="pt-BR" sz="3600" dirty="0"/>
              <a:t>“INGREDIENTES”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175DFB7-0B97-45D2-AD2F-F3D1466D8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1039" y="3428999"/>
            <a:ext cx="5157787" cy="3236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800" dirty="0"/>
              <a:t>*ENREDO- O QUE ACONTECEU?</a:t>
            </a:r>
          </a:p>
          <a:p>
            <a:pPr marL="0" indent="0">
              <a:buNone/>
            </a:pPr>
            <a:r>
              <a:rPr lang="pt-BR" sz="2800" dirty="0"/>
              <a:t>*PERSONAGEM- COM QUEM?</a:t>
            </a:r>
          </a:p>
          <a:p>
            <a:pPr marL="0" indent="0">
              <a:buNone/>
            </a:pPr>
            <a:r>
              <a:rPr lang="pt-BR" sz="2800" dirty="0"/>
              <a:t>*TEMPO- QUANDO?</a:t>
            </a:r>
          </a:p>
          <a:p>
            <a:pPr marL="0" indent="0">
              <a:buNone/>
            </a:pPr>
            <a:r>
              <a:rPr lang="pt-BR" sz="2800" dirty="0"/>
              <a:t>*ESPAÇO- ONDE?</a:t>
            </a:r>
          </a:p>
          <a:p>
            <a:pPr marL="0" indent="0">
              <a:buNone/>
            </a:pPr>
            <a:r>
              <a:rPr lang="pt-BR" sz="2800" dirty="0"/>
              <a:t>*NARRADOR- QUEM CONTA?</a:t>
            </a: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2CFC6A33-468B-41EB-B18D-69E1D91960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66921" y="1909997"/>
            <a:ext cx="5183188" cy="823912"/>
          </a:xfrm>
        </p:spPr>
        <p:txBody>
          <a:bodyPr>
            <a:normAutofit/>
          </a:bodyPr>
          <a:lstStyle/>
          <a:p>
            <a:r>
              <a:rPr lang="pt-BR" sz="3600" dirty="0"/>
              <a:t>“MODO DE FAZER”</a:t>
            </a:r>
          </a:p>
        </p:txBody>
      </p:sp>
      <p:sp>
        <p:nvSpPr>
          <p:cNvPr id="8" name="Espaço Reservado para Conteúdo 7">
            <a:extLst>
              <a:ext uri="{FF2B5EF4-FFF2-40B4-BE49-F238E27FC236}">
                <a16:creationId xmlns:a16="http://schemas.microsoft.com/office/drawing/2014/main" id="{3BF1DB1E-329A-49D5-8F57-C48552BD81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92568" y="3026591"/>
            <a:ext cx="5183188" cy="3831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(NARRATIVAS LINEARES)</a:t>
            </a:r>
            <a:endParaRPr lang="pt-BR" sz="2800" dirty="0"/>
          </a:p>
          <a:p>
            <a:pPr marL="0" indent="0">
              <a:buNone/>
            </a:pPr>
            <a:r>
              <a:rPr lang="pt-BR" sz="2800" dirty="0"/>
              <a:t>*APRES. DOS PER/TEM/ESP</a:t>
            </a:r>
          </a:p>
          <a:p>
            <a:pPr marL="0" indent="0">
              <a:buNone/>
            </a:pPr>
            <a:r>
              <a:rPr lang="pt-BR" sz="2800" dirty="0"/>
              <a:t>*INÍCIO DA TRAMA</a:t>
            </a:r>
          </a:p>
          <a:p>
            <a:pPr marL="0" indent="0">
              <a:buNone/>
            </a:pPr>
            <a:r>
              <a:rPr lang="pt-BR" sz="2800" dirty="0"/>
              <a:t>*CONFLITO</a:t>
            </a:r>
          </a:p>
          <a:p>
            <a:pPr marL="0" indent="0">
              <a:buNone/>
            </a:pPr>
            <a:r>
              <a:rPr lang="pt-BR" sz="2800" dirty="0"/>
              <a:t>*COMPLICAÇÃO</a:t>
            </a:r>
          </a:p>
          <a:p>
            <a:pPr marL="0" indent="0">
              <a:buNone/>
            </a:pPr>
            <a:r>
              <a:rPr lang="pt-BR" sz="2800" dirty="0"/>
              <a:t>*CLÍMAX</a:t>
            </a:r>
          </a:p>
          <a:p>
            <a:pPr marL="0" indent="0">
              <a:buNone/>
            </a:pPr>
            <a:r>
              <a:rPr lang="pt-BR" sz="2800" dirty="0"/>
              <a:t>*DESFECHO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28C5B1EC-D37E-4C51-B10B-2D147A6E1793}"/>
              </a:ext>
            </a:extLst>
          </p:cNvPr>
          <p:cNvSpPr/>
          <p:nvPr/>
        </p:nvSpPr>
        <p:spPr>
          <a:xfrm>
            <a:off x="681039" y="1570903"/>
            <a:ext cx="11215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accent5">
                    <a:lumMod val="50000"/>
                  </a:schemeClr>
                </a:solidFill>
              </a:rPr>
              <a:t>O TEXTO NARRATIVO EM PROSA E SUA “RECEITA”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8131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D9F27-A683-41A0-B0EA-943594CC6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sz="3700" b="1"/>
              <a:t>FAZENDO FICHAS DE LEITURA E MAPAS MENTAIS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837CF0-064A-4ADF-9506-942001A95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t-BR" sz="2200"/>
              <a:t>ENREDO: estrutura: linear, não-linear</a:t>
            </a:r>
          </a:p>
          <a:p>
            <a:pPr marL="0" indent="0">
              <a:buNone/>
            </a:pPr>
            <a:r>
              <a:rPr lang="pt-BR" sz="2200"/>
              <a:t>                 tema: verossímil, fantástico, mágico, regionalista, policial,...</a:t>
            </a:r>
          </a:p>
          <a:p>
            <a:pPr marL="0" indent="0">
              <a:buNone/>
            </a:pPr>
            <a:r>
              <a:rPr lang="pt-BR" sz="2200"/>
              <a:t>PERSONAGENS: hierarquia:(co)protagonista, antagonista, coadjuvante, figurante</a:t>
            </a:r>
          </a:p>
          <a:p>
            <a:pPr marL="0" indent="0">
              <a:buNone/>
            </a:pPr>
            <a:r>
              <a:rPr lang="pt-BR" sz="2200"/>
              <a:t>                            caracterização: plano(linear), esférico(não-linear), tipo, pícaro</a:t>
            </a:r>
          </a:p>
          <a:p>
            <a:pPr marL="0" indent="0">
              <a:buNone/>
            </a:pPr>
            <a:r>
              <a:rPr lang="pt-BR" sz="2200"/>
              <a:t>TEMPO: cronológico(linear, não-linear)</a:t>
            </a:r>
          </a:p>
          <a:p>
            <a:pPr marL="0" indent="0">
              <a:buNone/>
            </a:pPr>
            <a:r>
              <a:rPr lang="pt-BR" sz="2200"/>
              <a:t>                psicológico(não é possível medir o lapso temporal)</a:t>
            </a:r>
          </a:p>
          <a:p>
            <a:pPr marL="0" indent="0">
              <a:buNone/>
            </a:pPr>
            <a:r>
              <a:rPr lang="pt-BR" sz="2200"/>
              <a:t>ESPAÇO: rural, urbano, inverossímil, aberto, fechado, detalhado, sugerido,...</a:t>
            </a:r>
          </a:p>
          <a:p>
            <a:pPr marL="0" indent="0">
              <a:buNone/>
            </a:pPr>
            <a:r>
              <a:rPr lang="pt-BR" sz="2200"/>
              <a:t>NARRADOR: observador(imparcial, onisciente, interventivo,...)</a:t>
            </a:r>
          </a:p>
          <a:p>
            <a:pPr marL="0" indent="0">
              <a:buNone/>
            </a:pPr>
            <a:r>
              <a:rPr lang="pt-BR" sz="2200"/>
              <a:t>                       personagem(protagonista, coadjuvante, figurante,...)</a:t>
            </a:r>
          </a:p>
        </p:txBody>
      </p:sp>
    </p:spTree>
    <p:extLst>
      <p:ext uri="{BB962C8B-B14F-4D97-AF65-F5344CB8AC3E}">
        <p14:creationId xmlns:p14="http://schemas.microsoft.com/office/powerpoint/2010/main" val="1208479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D890D2-F0F6-4DBE-8642-25498A096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b="1"/>
              <a:t>IMPORTANTE!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005865D-BA99-4E4E-AD59-692E642F9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514350" indent="-514350">
              <a:buAutoNum type="arabicParenR"/>
            </a:pPr>
            <a:r>
              <a:rPr lang="pt-BR" sz="2000" dirty="0"/>
              <a:t>ENREDO- Estranho x fantástico x maravilhoso</a:t>
            </a:r>
          </a:p>
          <a:p>
            <a:pPr marL="514350" indent="-514350">
              <a:buAutoNum type="arabicParenR"/>
            </a:pPr>
            <a:r>
              <a:rPr lang="pt-BR" sz="2000" dirty="0"/>
              <a:t>PERSONAGEM- Antagonista(personagem) x antagonismo(conflito)</a:t>
            </a:r>
          </a:p>
          <a:p>
            <a:pPr marL="0" indent="0">
              <a:buNone/>
            </a:pPr>
            <a:r>
              <a:rPr lang="pt-BR" sz="2000" dirty="0"/>
              <a:t>                                   Animais(fábula), seres inanimados(apólogo)</a:t>
            </a:r>
          </a:p>
          <a:p>
            <a:pPr marL="0" indent="0">
              <a:buNone/>
            </a:pPr>
            <a:r>
              <a:rPr lang="pt-BR" sz="2000" dirty="0"/>
              <a:t>3)      TEMPO- Analepse(flashback) x prolepse(</a:t>
            </a:r>
            <a:r>
              <a:rPr lang="pt-BR" sz="2000" dirty="0" err="1"/>
              <a:t>flashforward</a:t>
            </a:r>
            <a:r>
              <a:rPr lang="pt-BR" sz="2000" dirty="0"/>
              <a:t>)</a:t>
            </a:r>
          </a:p>
          <a:p>
            <a:pPr marL="514350" indent="-514350">
              <a:buAutoNum type="arabicParenR" startAt="4"/>
            </a:pPr>
            <a:r>
              <a:rPr lang="pt-BR" sz="2000" dirty="0"/>
              <a:t>ESPAÇO- Cenário(locação) x ambiente(atmosfera)</a:t>
            </a:r>
          </a:p>
          <a:p>
            <a:pPr marL="514350" indent="-514350">
              <a:buAutoNum type="arabicParenR" startAt="4"/>
            </a:pPr>
            <a:r>
              <a:rPr lang="pt-BR" sz="2000" dirty="0"/>
              <a:t>NARRADOR- Personagem ou observador</a:t>
            </a:r>
          </a:p>
          <a:p>
            <a:pPr marL="0" indent="0">
              <a:buNone/>
            </a:pPr>
            <a:r>
              <a:rPr lang="pt-BR" sz="2000" dirty="0"/>
              <a:t>                                   Ponto de vista- interno ou externo</a:t>
            </a:r>
          </a:p>
          <a:p>
            <a:pPr marL="0" indent="0">
              <a:buNone/>
            </a:pPr>
            <a:r>
              <a:rPr lang="pt-BR" sz="2000" dirty="0"/>
              <a:t>                                   Foco narrativo- primeira ou terceira pessoa</a:t>
            </a:r>
          </a:p>
          <a:p>
            <a:pPr marL="0" indent="0">
              <a:buNone/>
            </a:pPr>
            <a:r>
              <a:rPr lang="pt-BR" sz="2000" dirty="0"/>
              <a:t>                                   Narrativa- homo/</a:t>
            </a:r>
            <a:r>
              <a:rPr lang="pt-BR" sz="2000" dirty="0" err="1"/>
              <a:t>autodiegética</a:t>
            </a:r>
            <a:r>
              <a:rPr lang="pt-BR" sz="2000" dirty="0"/>
              <a:t> ou </a:t>
            </a:r>
            <a:r>
              <a:rPr lang="pt-BR" sz="2000" dirty="0" err="1"/>
              <a:t>heterodiegética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         </a:t>
            </a:r>
          </a:p>
          <a:p>
            <a:pPr marL="0" indent="0">
              <a:buNone/>
            </a:pPr>
            <a:endParaRPr lang="pt-BR" sz="2000" dirty="0"/>
          </a:p>
          <a:p>
            <a:pPr marL="514350" indent="-514350">
              <a:buAutoNum type="arabicParenR"/>
            </a:pPr>
            <a:endParaRPr lang="pt-BR" sz="2000" dirty="0"/>
          </a:p>
          <a:p>
            <a:pPr marL="514350" indent="-514350">
              <a:buAutoNum type="arabicParenR"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80396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A4B371-FADF-4817-A0A6-97C7A4D38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sz="3700" b="1"/>
              <a:t>   FICHA DE LEITURA- “TEORIA DO MEDALHÃO”- M. DE ASSIS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FB214EE-79B4-442B-B40A-4509BA8D1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398" y="1813708"/>
            <a:ext cx="9367204" cy="490668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t-BR" sz="2200" dirty="0"/>
              <a:t>                          Publicação: “Gazeta de Notícias”(1881); “Papéis Avulsos”(1882)</a:t>
            </a:r>
          </a:p>
          <a:p>
            <a:pPr marL="0" indent="0">
              <a:buNone/>
            </a:pPr>
            <a:r>
              <a:rPr lang="pt-BR" sz="2200" dirty="0"/>
              <a:t>ENREDO:</a:t>
            </a:r>
          </a:p>
          <a:p>
            <a:pPr marL="0" indent="0">
              <a:buNone/>
            </a:pPr>
            <a:endParaRPr lang="pt-BR" sz="2200" dirty="0"/>
          </a:p>
          <a:p>
            <a:pPr marL="0" indent="0">
              <a:buNone/>
            </a:pPr>
            <a:r>
              <a:rPr lang="pt-BR" sz="2200" dirty="0"/>
              <a:t>       *O núcleo temático do conto gira em torno do diálogo entre pai e filho no dia em que este completa 21 anos e atinge a maioridade</a:t>
            </a:r>
          </a:p>
          <a:p>
            <a:pPr marL="0" indent="0">
              <a:buNone/>
            </a:pPr>
            <a:r>
              <a:rPr lang="pt-BR" sz="2200" dirty="0"/>
              <a:t>       *Com ironia filosófica e tom satírico, o pai aconselha o filho a tornar-se um “Medalhão”(indivíduo respeitado numa sociedade de aparências)</a:t>
            </a:r>
          </a:p>
          <a:p>
            <a:pPr marL="0" indent="0">
              <a:buNone/>
            </a:pPr>
            <a:r>
              <a:rPr lang="pt-BR" sz="2200" dirty="0"/>
              <a:t>       *Análise crítica da mediocridade intelectual e social (RJ- Século XIX)</a:t>
            </a:r>
          </a:p>
          <a:p>
            <a:pPr marL="0" indent="0">
              <a:buNone/>
            </a:pPr>
            <a:r>
              <a:rPr lang="pt-BR" sz="2200" dirty="0"/>
              <a:t>       *Praticamente sem ação; discurso </a:t>
            </a:r>
            <a:r>
              <a:rPr lang="pt-BR" sz="2200" dirty="0" err="1"/>
              <a:t>bivocal</a:t>
            </a:r>
            <a:r>
              <a:rPr lang="pt-BR" sz="2200" dirty="0"/>
              <a:t>; rito de passagem</a:t>
            </a:r>
          </a:p>
          <a:p>
            <a:pPr marL="0" indent="0">
              <a:buNone/>
            </a:pPr>
            <a:r>
              <a:rPr lang="pt-BR" sz="2200" dirty="0"/>
              <a:t>       *Análise comportamental de alguns membros da sociedade</a:t>
            </a:r>
          </a:p>
          <a:p>
            <a:pPr marL="0" indent="0">
              <a:buNone/>
            </a:pPr>
            <a:r>
              <a:rPr lang="pt-BR" sz="2200" dirty="0"/>
              <a:t>       *Tom de parábola(narrativa pedagógica/moralizante)</a:t>
            </a:r>
          </a:p>
          <a:p>
            <a:pPr marL="0" indent="0">
              <a:buNone/>
            </a:pPr>
            <a:r>
              <a:rPr lang="pt-BR" sz="2200" dirty="0"/>
              <a:t>       *Projeção dos desejos(frustrados) paternos no filho</a:t>
            </a:r>
          </a:p>
          <a:p>
            <a:pPr marL="0" indent="0">
              <a:buNone/>
            </a:pPr>
            <a:endParaRPr lang="pt-BR" sz="1700" dirty="0"/>
          </a:p>
        </p:txBody>
      </p:sp>
    </p:spTree>
    <p:extLst>
      <p:ext uri="{BB962C8B-B14F-4D97-AF65-F5344CB8AC3E}">
        <p14:creationId xmlns:p14="http://schemas.microsoft.com/office/powerpoint/2010/main" val="3802284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AF7113-BAB2-4A74-8E27-7FB834D32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t-BR" sz="3700" b="1"/>
              <a:t> FICHA DE LEITURA- “TEORIA DO MEDALHÃO”- M. DE ASSIS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BDF31F-3927-44F9-85BD-5B3C540BD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pt-BR" sz="2400"/>
              <a:t>PERSONAGENS</a:t>
            </a:r>
          </a:p>
          <a:p>
            <a:pPr marL="0" indent="0">
              <a:buNone/>
            </a:pPr>
            <a:r>
              <a:rPr lang="pt-BR" sz="2400"/>
              <a:t>        *PAI (senhor, papai, vosmecê, lhe,...) 3º pessoa</a:t>
            </a:r>
          </a:p>
          <a:p>
            <a:pPr marL="0" indent="0">
              <a:buNone/>
            </a:pPr>
            <a:r>
              <a:rPr lang="pt-BR" sz="2400"/>
              <a:t>        *FILHO (peralta, pirralho, tu, janjão, meu querido filho,...) 2º pessoa</a:t>
            </a:r>
          </a:p>
          <a:p>
            <a:pPr marL="0" indent="0">
              <a:buNone/>
            </a:pPr>
            <a:endParaRPr lang="pt-BR" sz="2400"/>
          </a:p>
          <a:p>
            <a:pPr marL="0" indent="0">
              <a:buNone/>
            </a:pPr>
            <a:r>
              <a:rPr lang="pt-BR" sz="2400"/>
              <a:t>       PERSONAGENS NÃO-LINEARES</a:t>
            </a:r>
          </a:p>
          <a:p>
            <a:pPr marL="0" indent="0">
              <a:buNone/>
            </a:pPr>
            <a:r>
              <a:rPr lang="pt-BR" sz="2400"/>
              <a:t>       SEM NOME  </a:t>
            </a:r>
          </a:p>
          <a:p>
            <a:pPr marL="0" indent="0">
              <a:buNone/>
            </a:pPr>
            <a:r>
              <a:rPr lang="pt-BR" sz="2400"/>
              <a:t>       TOM GENÉRICO/UNIVERSALIZANTE </a:t>
            </a:r>
          </a:p>
          <a:p>
            <a:pPr marL="0" indent="0">
              <a:buNone/>
            </a:pPr>
            <a:r>
              <a:rPr lang="pt-BR" sz="2400"/>
              <a:t>       Proximidade (projeção) x Distanciamento (aceitação passiva)</a:t>
            </a:r>
          </a:p>
        </p:txBody>
      </p:sp>
    </p:spTree>
    <p:extLst>
      <p:ext uri="{BB962C8B-B14F-4D97-AF65-F5344CB8AC3E}">
        <p14:creationId xmlns:p14="http://schemas.microsoft.com/office/powerpoint/2010/main" val="20126464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796</Words>
  <Application>Microsoft Office PowerPoint</Application>
  <PresentationFormat>Widescreen</PresentationFormat>
  <Paragraphs>108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7" baseType="lpstr">
      <vt:lpstr>Arial</vt:lpstr>
      <vt:lpstr>Bell MT</vt:lpstr>
      <vt:lpstr>Calibri</vt:lpstr>
      <vt:lpstr>Calibri Light</vt:lpstr>
      <vt:lpstr>Tema do Office</vt:lpstr>
      <vt:lpstr>Apresentação do PowerPoint</vt:lpstr>
      <vt:lpstr>ASPECTOS RELEVANTES DA PROVA DO ITA 2020</vt:lpstr>
      <vt:lpstr>Obras indicadas para o vestibular ITA 2021</vt:lpstr>
      <vt:lpstr>AS NARRATIVAS DE FICÇÃO</vt:lpstr>
      <vt:lpstr>FAZENDO FICHAS DE LEITURA E MAPAS MENTAIS</vt:lpstr>
      <vt:lpstr>FAZENDO FICHAS DE LEITURA E MAPAS MENTAIS</vt:lpstr>
      <vt:lpstr>IMPORTANTE!</vt:lpstr>
      <vt:lpstr>   FICHA DE LEITURA- “TEORIA DO MEDALHÃO”- M. DE ASSIS</vt:lpstr>
      <vt:lpstr> FICHA DE LEITURA- “TEORIA DO MEDALHÃO”- M. DE ASSIS</vt:lpstr>
      <vt:lpstr>FICHA DE LEITURA- “TEORIA DO MEDALHÃO”- M. DE ASSIS</vt:lpstr>
      <vt:lpstr>Apresentação do PowerPoint</vt:lpstr>
      <vt:lpstr>1)ALTERNÂNCIA NO USO DAS PESSOAS DO DISCURSO</vt:lpstr>
      <vt:lpstr>2)IMPERATIVO VERBAL E ESTOICISMO</vt:lpstr>
      <vt:lpstr>3)PROJEÇÃO PATERNA E “TRANSFERÊNCIA”</vt:lpstr>
      <vt:lpstr>4)AS ETAPAS PARA TORNAR-SE UM “MEDALHÃO”</vt:lpstr>
      <vt:lpstr>5)A “INÓPIA MENTAL” DO FUTURO MEDALHÃO</vt:lpstr>
      <vt:lpstr>6)METALINGUAGEM E INTERTEXTUALIDADE</vt:lpstr>
      <vt:lpstr>7) CRÍTICA AOS EXCESSOS DO “CIENTIFICISMO”</vt:lpstr>
      <vt:lpstr>8) A BUSCA DO MEDALHÃO POR PUBLICIDADE</vt:lpstr>
      <vt:lpstr>9) A LAPIDADA LINGUAGEM MACHADIANA</vt:lpstr>
      <vt:lpstr>10) A IRONIA E O HUMOR COMO  CRÍTICA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joão batista albuquerque filho</dc:creator>
  <cp:lastModifiedBy>joão batista albuquerque filho</cp:lastModifiedBy>
  <cp:revision>2</cp:revision>
  <dcterms:created xsi:type="dcterms:W3CDTF">2020-08-15T17:08:15Z</dcterms:created>
  <dcterms:modified xsi:type="dcterms:W3CDTF">2020-08-15T17:26:25Z</dcterms:modified>
</cp:coreProperties>
</file>